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5" r:id="rId3"/>
    <p:sldId id="282" r:id="rId4"/>
    <p:sldId id="283" r:id="rId5"/>
    <p:sldId id="275" r:id="rId6"/>
    <p:sldId id="276" r:id="rId7"/>
    <p:sldId id="277" r:id="rId8"/>
    <p:sldId id="278" r:id="rId9"/>
    <p:sldId id="279" r:id="rId10"/>
    <p:sldId id="287" r:id="rId11"/>
    <p:sldId id="280" r:id="rId12"/>
    <p:sldId id="281" r:id="rId13"/>
    <p:sldId id="286" r:id="rId14"/>
    <p:sldId id="290" r:id="rId15"/>
    <p:sldId id="289" r:id="rId16"/>
    <p:sldId id="288" r:id="rId17"/>
    <p:sldId id="291" r:id="rId18"/>
    <p:sldId id="257" r:id="rId19"/>
    <p:sldId id="260" r:id="rId20"/>
    <p:sldId id="258" r:id="rId21"/>
    <p:sldId id="261" r:id="rId22"/>
    <p:sldId id="259" r:id="rId23"/>
    <p:sldId id="264" r:id="rId24"/>
    <p:sldId id="262" r:id="rId25"/>
    <p:sldId id="263" r:id="rId26"/>
    <p:sldId id="265" r:id="rId27"/>
    <p:sldId id="266" r:id="rId28"/>
    <p:sldId id="267" r:id="rId29"/>
    <p:sldId id="270" r:id="rId30"/>
    <p:sldId id="274" r:id="rId31"/>
    <p:sldId id="272" r:id="rId32"/>
    <p:sldId id="271" r:id="rId33"/>
    <p:sldId id="292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bookstore</a:t>
            </a:r>
            <a:r>
              <a:rPr lang="zh-CN" altLang="en-US" sz="5400" dirty="0"/>
              <a:t>系统的设计与实现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10375" y="5429250"/>
            <a:ext cx="4457700" cy="457200"/>
          </a:xfrm>
        </p:spPr>
        <p:txBody>
          <a:bodyPr/>
          <a:lstStyle/>
          <a:p>
            <a:pPr algn="r"/>
            <a:r>
              <a:rPr lang="zh-CN" altLang="en-US" dirty="0"/>
              <a:t>成员：池欣宁，王文清，何诗雨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6506"/>
            <a:ext cx="10515600" cy="1325563"/>
          </a:xfrm>
        </p:spPr>
        <p:txBody>
          <a:bodyPr/>
          <a:lstStyle/>
          <a:p>
            <a:r>
              <a:rPr lang="zh-CN" altLang="en-US" dirty="0"/>
              <a:t>特色功能</a:t>
            </a:r>
            <a:r>
              <a:rPr lang="en-US" altLang="zh-CN" dirty="0"/>
              <a:t>--</a:t>
            </a:r>
            <a:r>
              <a:rPr lang="zh-CN" altLang="en-US" dirty="0"/>
              <a:t>全类型历史订单查询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3840" y="1371284"/>
            <a:ext cx="6419458" cy="5260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</a:rPr>
              <a:t>        为支持不同的查询订单需求，函数接口中除</a:t>
            </a:r>
            <a:r>
              <a:rPr lang="en-US" altLang="zh-CN" sz="1800" dirty="0" err="1">
                <a:latin typeface="+mn-ea"/>
              </a:rPr>
              <a:t>buyer_id</a:t>
            </a:r>
            <a:r>
              <a:rPr lang="zh-CN" altLang="en-US" sz="1800" dirty="0">
                <a:latin typeface="+mn-ea"/>
              </a:rPr>
              <a:t>另增加</a:t>
            </a:r>
            <a:r>
              <a:rPr lang="en-US" altLang="zh-CN" sz="1800" dirty="0">
                <a:latin typeface="+mn-ea"/>
              </a:rPr>
              <a:t>flag</a:t>
            </a:r>
            <a:r>
              <a:rPr lang="zh-CN" altLang="en-US" sz="1800" dirty="0">
                <a:latin typeface="+mn-ea"/>
              </a:rPr>
              <a:t>。返回结果可显示下单</a:t>
            </a:r>
            <a:r>
              <a:rPr lang="en-US" altLang="zh-CN" sz="1800" dirty="0">
                <a:latin typeface="+mn-ea"/>
              </a:rPr>
              <a:t>/</a:t>
            </a:r>
            <a:r>
              <a:rPr lang="zh-CN" altLang="en-US" sz="1800" dirty="0">
                <a:latin typeface="+mn-ea"/>
              </a:rPr>
              <a:t>购买</a:t>
            </a:r>
            <a:r>
              <a:rPr lang="en-US" altLang="zh-CN" sz="1800" dirty="0">
                <a:latin typeface="+mn-ea"/>
              </a:rPr>
              <a:t>/</a:t>
            </a:r>
            <a:r>
              <a:rPr lang="zh-CN" altLang="en-US" sz="1800" dirty="0">
                <a:latin typeface="+mn-ea"/>
              </a:rPr>
              <a:t>收货等时间更符合实际业务要求。</a:t>
            </a: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</a:rPr>
              <a:t>支持查询：</a:t>
            </a:r>
            <a:endParaRPr lang="zh-CN" altLang="en-US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</a:rPr>
              <a:t>性能分析</a:t>
            </a:r>
            <a:endParaRPr lang="zh-CN" altLang="en-US" sz="18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latin typeface="+mn-ea"/>
              </a:rPr>
              <a:t>查所有订单：</a:t>
            </a:r>
            <a:r>
              <a:rPr lang="en-US" altLang="zh-CN" sz="1800" dirty="0" err="1">
                <a:latin typeface="+mn-ea"/>
              </a:rPr>
              <a:t>new_order_unpaid</a:t>
            </a:r>
            <a:r>
              <a:rPr lang="zh-CN" altLang="en-US" sz="1800" dirty="0">
                <a:latin typeface="+mn-ea"/>
              </a:rPr>
              <a:t>表一次查询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查询待付款订单：</a:t>
            </a:r>
            <a:r>
              <a:rPr lang="en-US" altLang="zh-CN" sz="1800" dirty="0" err="1">
                <a:latin typeface="+mn-ea"/>
              </a:rPr>
              <a:t>new_order_unpaid</a:t>
            </a:r>
            <a:r>
              <a:rPr lang="zh-CN" altLang="en-US" sz="1800" dirty="0">
                <a:latin typeface="+mn-ea"/>
              </a:rPr>
              <a:t>表一次查询，对应</a:t>
            </a:r>
            <a:r>
              <a:rPr lang="en-US" altLang="zh-CN" sz="1800" dirty="0" err="1">
                <a:latin typeface="+mn-ea"/>
              </a:rPr>
              <a:t>new_order_detail</a:t>
            </a:r>
            <a:r>
              <a:rPr lang="zh-CN" altLang="en-US" sz="1800" dirty="0">
                <a:latin typeface="+mn-ea"/>
              </a:rPr>
              <a:t>表</a:t>
            </a:r>
            <a:r>
              <a:rPr lang="en-US" altLang="zh-CN" sz="1800" dirty="0">
                <a:latin typeface="+mn-ea"/>
              </a:rPr>
              <a:t>k</a:t>
            </a:r>
            <a:r>
              <a:rPr lang="zh-CN" altLang="en-US" sz="1800" dirty="0">
                <a:latin typeface="+mn-ea"/>
              </a:rPr>
              <a:t>次根据主键查询（</a:t>
            </a:r>
            <a:r>
              <a:rPr lang="en-US" altLang="zh-CN" sz="1800" dirty="0">
                <a:latin typeface="+mn-ea"/>
              </a:rPr>
              <a:t>k</a:t>
            </a:r>
            <a:r>
              <a:rPr lang="zh-CN" altLang="en-US" sz="1800" dirty="0">
                <a:latin typeface="+mn-ea"/>
              </a:rPr>
              <a:t>为</a:t>
            </a:r>
            <a:r>
              <a:rPr lang="en-US" altLang="zh-CN" sz="1800" dirty="0" err="1">
                <a:latin typeface="+mn-ea"/>
              </a:rPr>
              <a:t>new_order_unpaid</a:t>
            </a:r>
            <a:r>
              <a:rPr lang="zh-CN" altLang="en-US" sz="1800" dirty="0">
                <a:latin typeface="+mn-ea"/>
              </a:rPr>
              <a:t>的该用户待付记录数）</a:t>
            </a:r>
            <a:endParaRPr lang="zh-CN" altLang="en-US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0126" y="2880036"/>
            <a:ext cx="2089629" cy="16083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378585"/>
            <a:ext cx="4485640" cy="4817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zh-CN" altLang="en-US" dirty="0"/>
              <a:t>扩展功能</a:t>
            </a:r>
            <a:r>
              <a:rPr lang="en-US" altLang="zh-CN" dirty="0"/>
              <a:t>--</a:t>
            </a:r>
            <a:r>
              <a:rPr lang="zh-CN" altLang="en-US" dirty="0"/>
              <a:t>手动取消订单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8274"/>
            <a:ext cx="10515600" cy="52101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/>
              <a:t>功能实现：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1. 判断是否为待付款订单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2. 若是，在new_order_unpaid中删除对应订单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3. 判断是否为待发货订单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4. 确定订单未发货后，在usr表中更新买家余额增加该订单对应款项。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5. 在usr表中更新卖家余额减少该订单对应款项。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6. 在待发货表中删除对应记录。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7. 记录当前时间并将订单信息加入new_order_cancel表中。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8. 在</a:t>
            </a:r>
            <a:r>
              <a:rPr lang="en-US" altLang="zh-CN" dirty="0"/>
              <a:t>store</a:t>
            </a:r>
            <a:r>
              <a:rPr lang="zh-CN" altLang="en-US" dirty="0"/>
              <a:t>中将对应的书籍的库存加回。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9. 若不是上述两种情况，返回无法取消订单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性能分析：</a:t>
            </a:r>
            <a:endParaRPr lang="zh-CN" altLang="en-US" dirty="0"/>
          </a:p>
          <a:p>
            <a:r>
              <a:rPr lang="zh-CN" altLang="en-US" dirty="0"/>
              <a:t>new_order_unpaid表一次查询，一次删除，new_order_undelivered表一次查询，一次删除</a:t>
            </a:r>
            <a:endParaRPr lang="zh-CN" altLang="en-US" dirty="0"/>
          </a:p>
          <a:p>
            <a:r>
              <a:rPr lang="zh-CN" altLang="en-US" dirty="0"/>
              <a:t>new_order_cancel表一次插入，new_order_detail表一次查询</a:t>
            </a:r>
            <a:endParaRPr lang="zh-CN" altLang="en-US" dirty="0"/>
          </a:p>
          <a:p>
            <a:r>
              <a:rPr lang="zh-CN" altLang="en-US" dirty="0"/>
              <a:t>store表k次更新（k为购买书籍数）user表两次根据user_id主键查询，两次更新（一次买家、一次卖家）。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zh-CN" altLang="en-US" dirty="0"/>
              <a:t>扩展功能</a:t>
            </a:r>
            <a:r>
              <a:rPr lang="en-US" altLang="zh-CN" dirty="0"/>
              <a:t>—</a:t>
            </a:r>
            <a:r>
              <a:rPr lang="zh-CN" altLang="en-US" dirty="0"/>
              <a:t>自动取消订单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8274"/>
            <a:ext cx="10515600" cy="541972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4400" dirty="0"/>
              <a:t>使用技术：</a:t>
            </a:r>
            <a:endParaRPr lang="en-US" altLang="zh-CN" sz="44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900" dirty="0"/>
              <a:t>        </a:t>
            </a:r>
            <a:r>
              <a:rPr lang="en-US" altLang="zh-CN" sz="3300" dirty="0"/>
              <a:t>Redis</a:t>
            </a:r>
            <a:r>
              <a:rPr lang="zh-CN" altLang="en-US" sz="3300" dirty="0"/>
              <a:t>键空间通知（过期回调）用户下单之后将订单</a:t>
            </a:r>
            <a:r>
              <a:rPr lang="en-US" altLang="zh-CN" sz="3300" dirty="0"/>
              <a:t>id</a:t>
            </a:r>
            <a:r>
              <a:rPr lang="zh-CN" altLang="en-US" sz="3300" dirty="0"/>
              <a:t>作为</a:t>
            </a:r>
            <a:r>
              <a:rPr lang="en-US" altLang="zh-CN" sz="3300" dirty="0"/>
              <a:t>key</a:t>
            </a:r>
            <a:r>
              <a:rPr lang="zh-CN" altLang="en-US" sz="3300" dirty="0"/>
              <a:t>，任意值作为值存入</a:t>
            </a:r>
            <a:r>
              <a:rPr lang="en-US" altLang="zh-CN" sz="3300" dirty="0" err="1"/>
              <a:t>redis</a:t>
            </a:r>
            <a:r>
              <a:rPr lang="zh-CN" altLang="en-US" sz="3300" dirty="0"/>
              <a:t>中，给这条数据设置过期时间，也就是订单超时的时间。</a:t>
            </a:r>
            <a:endParaRPr lang="en-US" altLang="zh-CN" sz="33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zh-CN" altLang="en-US" sz="3300" dirty="0"/>
              <a:t>下载安装</a:t>
            </a:r>
            <a:r>
              <a:rPr lang="en-US" altLang="zh-CN" sz="3300" dirty="0" err="1"/>
              <a:t>redis</a:t>
            </a:r>
            <a:endParaRPr lang="en-US" altLang="zh-CN" sz="2900" dirty="0"/>
          </a:p>
          <a:p>
            <a:pPr lvl="1">
              <a:lnSpc>
                <a:spcPct val="120000"/>
              </a:lnSpc>
            </a:pPr>
            <a:r>
              <a:rPr lang="zh-CN" altLang="en-US" sz="2900" dirty="0"/>
              <a:t>在</a:t>
            </a:r>
            <a:r>
              <a:rPr lang="en-US" altLang="zh-CN" sz="2900" dirty="0" err="1"/>
              <a:t>redis</a:t>
            </a:r>
            <a:r>
              <a:rPr lang="zh-CN" altLang="en-US" sz="2900" dirty="0"/>
              <a:t>文件中使用</a:t>
            </a:r>
            <a:r>
              <a:rPr lang="en-US" altLang="zh-CN" sz="2900" dirty="0"/>
              <a:t>redis-server.exe </a:t>
            </a:r>
            <a:r>
              <a:rPr lang="en-US" altLang="zh-CN" sz="2900" dirty="0" err="1"/>
              <a:t>redis.windows.conf</a:t>
            </a:r>
            <a:r>
              <a:rPr lang="zh-CN" altLang="en-US" sz="2900" dirty="0"/>
              <a:t>启动</a:t>
            </a:r>
            <a:r>
              <a:rPr lang="en-US" altLang="zh-CN" sz="2900" dirty="0" err="1"/>
              <a:t>redis</a:t>
            </a:r>
            <a:endParaRPr lang="en-US" altLang="zh-CN" sz="2900" dirty="0"/>
          </a:p>
          <a:p>
            <a:pPr lvl="1">
              <a:lnSpc>
                <a:spcPct val="120000"/>
              </a:lnSpc>
            </a:pPr>
            <a:r>
              <a:rPr lang="zh-CN" altLang="en-US" sz="2900" dirty="0"/>
              <a:t>设置</a:t>
            </a:r>
            <a:r>
              <a:rPr lang="en-US" altLang="zh-CN" sz="2900" dirty="0" err="1"/>
              <a:t>redis.windows.conf</a:t>
            </a:r>
            <a:r>
              <a:rPr lang="zh-CN" altLang="en-US" sz="2900" dirty="0"/>
              <a:t>中的</a:t>
            </a:r>
            <a:r>
              <a:rPr lang="en-US" altLang="zh-CN" sz="2900" dirty="0"/>
              <a:t>notify-</a:t>
            </a:r>
            <a:r>
              <a:rPr lang="en-US" altLang="zh-CN" sz="2900" dirty="0" err="1"/>
              <a:t>keyspace</a:t>
            </a:r>
            <a:r>
              <a:rPr lang="en-US" altLang="zh-CN" sz="2900" dirty="0"/>
              <a:t>-events "EX"</a:t>
            </a:r>
            <a:r>
              <a:rPr lang="zh-CN" altLang="en-US" sz="2900" dirty="0"/>
              <a:t>（为了保证可以发出过期数据的数据）  我们会收到关键事件通知，在</a:t>
            </a:r>
            <a:r>
              <a:rPr lang="en-US" altLang="zh-CN" sz="2900" dirty="0" err="1"/>
              <a:t>keyevent</a:t>
            </a:r>
            <a:r>
              <a:rPr lang="zh-CN" altLang="en-US" sz="2900" dirty="0"/>
              <a:t>频道中，我们会收到</a:t>
            </a:r>
            <a:r>
              <a:rPr lang="en-US" altLang="zh-CN" sz="2900" dirty="0"/>
              <a:t>key</a:t>
            </a:r>
            <a:r>
              <a:rPr lang="zh-CN" altLang="en-US" sz="2900" dirty="0"/>
              <a:t>作为消息。</a:t>
            </a:r>
            <a:endParaRPr lang="en-US" altLang="zh-CN" sz="2900" dirty="0"/>
          </a:p>
          <a:p>
            <a:pPr lvl="1">
              <a:lnSpc>
                <a:spcPct val="120000"/>
              </a:lnSpc>
            </a:pPr>
            <a:r>
              <a:rPr lang="zh-CN" altLang="en-US" sz="2900" dirty="0"/>
              <a:t>可使用</a:t>
            </a:r>
            <a:r>
              <a:rPr lang="en-US" altLang="zh-CN" sz="2900" dirty="0"/>
              <a:t>redis-cli.exe --csv </a:t>
            </a:r>
            <a:r>
              <a:rPr lang="en-US" altLang="zh-CN" sz="2900" dirty="0" err="1"/>
              <a:t>psubscribe</a:t>
            </a:r>
            <a:r>
              <a:rPr lang="en-US" altLang="zh-CN" sz="2900" dirty="0"/>
              <a:t> '*' </a:t>
            </a:r>
            <a:r>
              <a:rPr lang="zh-CN" altLang="en-US" sz="2900" dirty="0"/>
              <a:t>测试服务是否打开</a:t>
            </a:r>
            <a:endParaRPr lang="en-US" altLang="zh-CN" sz="29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900" dirty="0"/>
              <a:t>2</a:t>
            </a:r>
            <a:r>
              <a:rPr lang="zh-CN" altLang="en-US" sz="2900" dirty="0"/>
              <a:t>，</a:t>
            </a:r>
            <a:r>
              <a:rPr lang="zh-CN" altLang="en-US" sz="3300" dirty="0"/>
              <a:t>在</a:t>
            </a:r>
            <a:r>
              <a:rPr lang="en-US" altLang="zh-CN" sz="3300" dirty="0"/>
              <a:t>python</a:t>
            </a:r>
            <a:r>
              <a:rPr lang="zh-CN" altLang="en-US" sz="3300" dirty="0"/>
              <a:t>中使用</a:t>
            </a:r>
            <a:r>
              <a:rPr lang="en-US" altLang="zh-CN" sz="3300" dirty="0" err="1"/>
              <a:t>redis</a:t>
            </a:r>
            <a:r>
              <a:rPr lang="zh-CN" altLang="en-US" sz="3300" dirty="0"/>
              <a:t>，配置回调函数</a:t>
            </a:r>
            <a:endParaRPr lang="en-US" altLang="zh-CN" sz="3300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900" dirty="0"/>
              <a:t>        </a:t>
            </a:r>
            <a:r>
              <a:rPr lang="zh-CN" altLang="en-US" sz="3300" dirty="0"/>
              <a:t>注册回调函数来处理已发布的消息。消息处理程序只接受一个参数即消息。要使用消息处理程序订阅通道或模式，请将通道或模式名称作为关键字参数传递，其值为回调函数。当使用消息处理程序在通道或模式上读取消息时，将创建消息字典并将其传递给消息处理程序。在这种情况下，从</a:t>
            </a:r>
            <a:r>
              <a:rPr lang="en-US" altLang="zh-CN" sz="3300" dirty="0" err="1"/>
              <a:t>get_message</a:t>
            </a:r>
            <a:r>
              <a:rPr lang="en-US" altLang="zh-CN" sz="3300" dirty="0"/>
              <a:t>()</a:t>
            </a:r>
            <a:r>
              <a:rPr lang="zh-CN" altLang="en-US" sz="3300" dirty="0"/>
              <a:t>返回</a:t>
            </a:r>
            <a:r>
              <a:rPr lang="en-US" altLang="zh-CN" sz="3300" dirty="0"/>
              <a:t>None</a:t>
            </a:r>
            <a:r>
              <a:rPr lang="zh-CN" altLang="en-US" sz="3300" dirty="0"/>
              <a:t>值，因为消息已经处理完毕。</a:t>
            </a:r>
            <a:endParaRPr lang="en-US" altLang="zh-CN" sz="2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689687"/>
            <a:ext cx="9732328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4181475"/>
            <a:ext cx="5810250" cy="1986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r>
              <a:rPr lang="zh-CN" altLang="en-US" dirty="0"/>
              <a:t>扩展功能</a:t>
            </a:r>
            <a:r>
              <a:rPr lang="en-US" altLang="zh-CN" dirty="0"/>
              <a:t>—</a:t>
            </a:r>
            <a:r>
              <a:rPr lang="zh-CN" altLang="en-US" dirty="0"/>
              <a:t>自动取消订单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447799"/>
            <a:ext cx="10648950" cy="5210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3600" dirty="0"/>
              <a:t>功能实现：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dirty="0"/>
              <a:t> 1. </a:t>
            </a:r>
            <a:r>
              <a:rPr lang="zh-CN" altLang="en-US" dirty="0"/>
              <a:t>在</a:t>
            </a:r>
            <a:r>
              <a:rPr lang="en-US" altLang="zh-CN" dirty="0"/>
              <a:t>buyer()</a:t>
            </a:r>
            <a:r>
              <a:rPr lang="zh-CN" altLang="en-US" dirty="0"/>
              <a:t>中的</a:t>
            </a:r>
            <a:r>
              <a:rPr lang="en-US" altLang="zh-CN" dirty="0" err="1"/>
              <a:t>new_order</a:t>
            </a:r>
            <a:r>
              <a:rPr lang="zh-CN" altLang="en-US" dirty="0"/>
              <a:t>函数中将订单号存入</a:t>
            </a:r>
            <a:r>
              <a:rPr lang="en-US" altLang="zh-CN" dirty="0" err="1"/>
              <a:t>redis</a:t>
            </a:r>
            <a:r>
              <a:rPr lang="zh-CN" altLang="en-US" dirty="0"/>
              <a:t>数据库中，并设置超时时间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2. </a:t>
            </a:r>
            <a:r>
              <a:rPr lang="zh-CN" altLang="en-US" dirty="0"/>
              <a:t>在回调函数</a:t>
            </a:r>
            <a:r>
              <a:rPr lang="en-US" altLang="zh-CN" dirty="0" err="1"/>
              <a:t>auto_cancel_order</a:t>
            </a:r>
            <a:r>
              <a:rPr lang="zh-CN" altLang="en-US" dirty="0"/>
              <a:t>中设置死循环，每当接收到一个过期数据，就将</a:t>
            </a:r>
            <a:r>
              <a:rPr lang="en-US" altLang="zh-CN" dirty="0" err="1"/>
              <a:t>order_id</a:t>
            </a:r>
            <a:r>
              <a:rPr lang="zh-CN" altLang="en-US" dirty="0"/>
              <a:t>解析出来。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3. </a:t>
            </a:r>
            <a:r>
              <a:rPr lang="zh-CN" altLang="en-US" dirty="0"/>
              <a:t>通过这个</a:t>
            </a:r>
            <a:r>
              <a:rPr lang="en-US" altLang="zh-CN" dirty="0" err="1"/>
              <a:t>order_id</a:t>
            </a:r>
            <a:r>
              <a:rPr lang="zh-CN" altLang="en-US" dirty="0"/>
              <a:t>判断能否找到未支付订单</a:t>
            </a:r>
            <a:r>
              <a:rPr lang="en-US" altLang="zh-CN" dirty="0" err="1"/>
              <a:t>new_order_unpaid</a:t>
            </a:r>
            <a:r>
              <a:rPr lang="zh-CN" altLang="en-US" dirty="0"/>
              <a:t>中的数据，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4. </a:t>
            </a:r>
            <a:r>
              <a:rPr lang="zh-CN" altLang="en-US" dirty="0"/>
              <a:t>如果存在，将其删除，在已取消订单</a:t>
            </a:r>
            <a:r>
              <a:rPr lang="en-US" altLang="zh-CN" dirty="0" err="1"/>
              <a:t>new_order_canceled</a:t>
            </a:r>
            <a:r>
              <a:rPr lang="zh-CN" altLang="en-US" dirty="0"/>
              <a:t>中添加该</a:t>
            </a:r>
            <a:r>
              <a:rPr lang="en-US" altLang="zh-CN" dirty="0"/>
              <a:t>order</a:t>
            </a:r>
            <a:r>
              <a:rPr lang="zh-CN" altLang="en-US" dirty="0"/>
              <a:t>和取消时间。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5. </a:t>
            </a:r>
            <a:r>
              <a:rPr lang="zh-CN" altLang="en-US" dirty="0"/>
              <a:t>如果不存在，说明该订单已被支付或者买家主动取消订单，则什么都不用处理。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3100" dirty="0"/>
              <a:t>性能分析：​           </a:t>
            </a:r>
            <a:endParaRPr lang="en-US" altLang="zh-CN" sz="3100" dirty="0"/>
          </a:p>
          <a:p>
            <a:r>
              <a:rPr lang="en-US" altLang="zh-CN" dirty="0" err="1"/>
              <a:t>redis</a:t>
            </a:r>
            <a:r>
              <a:rPr lang="zh-CN" altLang="en-US" dirty="0"/>
              <a:t>数据库一次更新（插入数据）。 ​			</a:t>
            </a:r>
            <a:endParaRPr lang="en-US" altLang="zh-CN" dirty="0"/>
          </a:p>
          <a:p>
            <a:r>
              <a:rPr lang="zh-CN" altLang="en-US" dirty="0"/>
              <a:t>当接收到数据时，对</a:t>
            </a:r>
            <a:r>
              <a:rPr lang="en-US" altLang="zh-CN" dirty="0" err="1"/>
              <a:t>new_order_unpaid</a:t>
            </a:r>
            <a:r>
              <a:rPr lang="zh-CN" altLang="en-US" dirty="0"/>
              <a:t>一次查找；​			</a:t>
            </a:r>
            <a:endParaRPr lang="en-US" altLang="zh-CN" dirty="0"/>
          </a:p>
          <a:p>
            <a:r>
              <a:rPr lang="zh-CN" altLang="en-US" dirty="0"/>
              <a:t>当数据存在，对</a:t>
            </a:r>
            <a:r>
              <a:rPr lang="en-US" altLang="zh-CN" dirty="0" err="1"/>
              <a:t>new_order_unpaid</a:t>
            </a:r>
            <a:r>
              <a:rPr lang="zh-CN" altLang="en-US" dirty="0"/>
              <a:t>一次更新；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 err="1"/>
              <a:t>new_order_canceled</a:t>
            </a:r>
            <a:r>
              <a:rPr lang="zh-CN" altLang="en-US" dirty="0"/>
              <a:t>一次更新；​	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store</a:t>
            </a:r>
            <a:r>
              <a:rPr lang="zh-CN" altLang="en-US" dirty="0"/>
              <a:t>进行</a:t>
            </a:r>
            <a:r>
              <a:rPr lang="en-US" altLang="zh-CN" dirty="0"/>
              <a:t>k</a:t>
            </a:r>
            <a:r>
              <a:rPr lang="zh-CN" altLang="en-US" dirty="0"/>
              <a:t>次更新，</a:t>
            </a:r>
            <a:r>
              <a:rPr lang="en-US" altLang="zh-CN" dirty="0"/>
              <a:t>k</a:t>
            </a:r>
            <a:r>
              <a:rPr lang="zh-CN" altLang="en-US" dirty="0"/>
              <a:t>为订单中图书的数量。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扩展功能</a:t>
            </a:r>
            <a:r>
              <a:rPr lang="en-US" altLang="zh-CN" dirty="0"/>
              <a:t>—</a:t>
            </a:r>
            <a:r>
              <a:rPr lang="zh-CN" altLang="en-US" dirty="0"/>
              <a:t>自动取消订单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2" y="1616075"/>
            <a:ext cx="5145086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68" y="1616075"/>
            <a:ext cx="575544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1611" y="3994346"/>
            <a:ext cx="8429625" cy="1962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448960"/>
            <a:ext cx="10906125" cy="2434538"/>
          </a:xfrm>
          <a:prstGeom prst="rect">
            <a:avLst/>
          </a:prstGeom>
        </p:spPr>
      </p:pic>
      <p:sp>
        <p:nvSpPr>
          <p:cNvPr id="9" name="箭头: 下 8"/>
          <p:cNvSpPr/>
          <p:nvPr/>
        </p:nvSpPr>
        <p:spPr>
          <a:xfrm>
            <a:off x="5486399" y="3019822"/>
            <a:ext cx="400050" cy="83820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351338"/>
          </a:xfrm>
        </p:spPr>
        <p:txBody>
          <a:bodyPr>
            <a:normAutofit fontScale="67500" lnSpcReduction="20000"/>
          </a:bodyPr>
          <a:lstStyle/>
          <a:p>
            <a:pPr>
              <a:buFont typeface="Wingdings" panose="05000000000000000000" charset="0"/>
              <a:buChar char=""/>
            </a:pPr>
            <a:r>
              <a:rPr lang="zh-CN" altLang="en-US" dirty="0"/>
              <a:t>实现功能：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用户可以通过关键字搜索，参数化的搜索方式； 如搜索范围包括，题目，标签，作者，简介。</a:t>
            </a:r>
            <a:endParaRPr lang="zh-CN" altLang="en-US" dirty="0"/>
          </a:p>
          <a:p>
            <a:pPr>
              <a:buFont typeface="Wingdings" panose="05000000000000000000" charset="0"/>
              <a:buChar char=""/>
            </a:pPr>
            <a:r>
              <a:rPr lang="zh-CN" altLang="en-US" dirty="0"/>
              <a:t>支持全书库搜索和当前店铺搜索。</a:t>
            </a:r>
            <a:endParaRPr lang="zh-CN" altLang="en-US" dirty="0"/>
          </a:p>
          <a:p>
            <a:pPr>
              <a:buFont typeface="Wingdings" panose="05000000000000000000" charset="0"/>
              <a:buChar char=""/>
            </a:pPr>
            <a:r>
              <a:rPr lang="zh-CN" altLang="en-US" dirty="0"/>
              <a:t>支持</a:t>
            </a:r>
            <a:r>
              <a:rPr lang="zh-CN" altLang="en-US" dirty="0">
                <a:sym typeface="+mn-ea"/>
              </a:rPr>
              <a:t>分页</a:t>
            </a:r>
            <a:r>
              <a:rPr lang="zh-CN" altLang="en-US" dirty="0"/>
              <a:t>显示结果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>
              <a:buFont typeface="Wingdings" panose="05000000000000000000" charset="0"/>
              <a:buChar char=""/>
            </a:pPr>
            <a:r>
              <a:rPr lang="zh-CN" altLang="en-US" dirty="0"/>
              <a:t>功能实现目标：</a:t>
            </a:r>
            <a:endParaRPr lang="zh-CN" altLang="en-US" dirty="0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 dirty="0"/>
              <a:t>尽量避免搜索速度过慢而用户难以忍受的问题，时空代价</a:t>
            </a:r>
            <a:r>
              <a:rPr lang="en-US" altLang="zh-CN" dirty="0"/>
              <a:t>trade-off</a:t>
            </a:r>
            <a:endParaRPr lang="en-US" altLang="zh-CN" dirty="0"/>
          </a:p>
          <a:p>
            <a:pPr marL="0" indent="0">
              <a:buFont typeface="Wingdings" panose="05000000000000000000" charset="0"/>
              <a:buNone/>
            </a:pPr>
            <a:endParaRPr lang="zh-CN" altLang="en-US" dirty="0"/>
          </a:p>
          <a:p>
            <a:pPr>
              <a:buFont typeface="Wingdings" panose="05000000000000000000" charset="0"/>
              <a:buChar char=""/>
            </a:pPr>
            <a:r>
              <a:rPr lang="zh-CN" altLang="en-US" dirty="0"/>
              <a:t>后端实现：</a:t>
            </a:r>
            <a:endParaRPr lang="zh-CN" altLang="en-US" dirty="0"/>
          </a:p>
          <a:p>
            <a:pPr>
              <a:buFont typeface="Wingdings" panose="05000000000000000000" charset="0"/>
              <a:buNone/>
            </a:pPr>
            <a:r>
              <a:rPr lang="en-US" altLang="zh-CN" dirty="0"/>
              <a:t>1. </a:t>
            </a:r>
            <a:r>
              <a:rPr lang="en-US" altLang="zh-CN" dirty="0" err="1"/>
              <a:t>searchDB</a:t>
            </a:r>
            <a:r>
              <a:rPr lang="zh-CN" altLang="en-US" dirty="0"/>
              <a:t>表的设计与构建</a:t>
            </a:r>
            <a:endParaRPr lang="zh-CN" altLang="en-US" dirty="0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 dirty="0"/>
              <a:t>2. </a:t>
            </a:r>
            <a:r>
              <a:rPr lang="zh-CN" altLang="en-US" dirty="0"/>
              <a:t>全文索引</a:t>
            </a:r>
            <a:endParaRPr lang="zh-CN" altLang="en-US" dirty="0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 dirty="0"/>
              <a:t>3.</a:t>
            </a:r>
            <a:r>
              <a:rPr lang="zh-CN" altLang="en-US" dirty="0"/>
              <a:t>分词</a:t>
            </a:r>
            <a:endParaRPr lang="zh-CN" altLang="en-US" dirty="0"/>
          </a:p>
          <a:p>
            <a:pPr marL="0" indent="0">
              <a:buFont typeface="Wingdings" panose="05000000000000000000" charset="0"/>
              <a:buNone/>
            </a:pPr>
            <a:r>
              <a:rPr lang="en-US" altLang="zh-CN" dirty="0"/>
              <a:t>4. </a:t>
            </a:r>
            <a:r>
              <a:rPr lang="zh-CN" altLang="en-US" dirty="0"/>
              <a:t>分页查询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基本表结构实现</a:t>
            </a:r>
            <a:r>
              <a:rPr lang="en-US" altLang="zh-CN"/>
              <a:t>1.0</a:t>
            </a:r>
            <a:endParaRPr lang="en-US" altLang="zh-CN"/>
          </a:p>
        </p:txBody>
      </p:sp>
      <p:pic>
        <p:nvPicPr>
          <p:cNvPr id="4" name="内容占位符 3" descr="截屏2021-01-11 22.53.2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17015"/>
            <a:ext cx="438531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41515" y="1061085"/>
            <a:ext cx="38627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搜索功能实现</a:t>
            </a:r>
            <a:r>
              <a:rPr lang="en-US" altLang="zh-CN"/>
              <a:t>1.0</a:t>
            </a:r>
            <a:r>
              <a:rPr lang="zh-CN" altLang="en-US"/>
              <a:t>版本：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拆分</a:t>
            </a:r>
            <a:r>
              <a:rPr lang="en-US" altLang="zh-CN"/>
              <a:t>4</a:t>
            </a:r>
            <a:r>
              <a:rPr lang="zh-CN" altLang="en-US"/>
              <a:t>张字段基本表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author/tags/title/book_intro</a:t>
            </a:r>
            <a:r>
              <a:rPr lang="zh-CN" altLang="en-US"/>
              <a:t>字段做</a:t>
            </a:r>
            <a:r>
              <a:rPr lang="en-US" altLang="zh-CN"/>
              <a:t>B-tree</a:t>
            </a:r>
            <a:r>
              <a:rPr lang="zh-CN" altLang="en-US"/>
              <a:t>索引</a:t>
            </a:r>
            <a:endParaRPr lang="zh-CN" altLang="en-US"/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768725" y="2496185"/>
            <a:ext cx="3996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原有</a:t>
            </a:r>
            <a:r>
              <a:rPr lang="en-US" altLang="zh-CN"/>
              <a:t>Book</a:t>
            </a:r>
            <a:r>
              <a:rPr lang="zh-CN" altLang="en-US"/>
              <a:t>表直接搜索，</a:t>
            </a:r>
            <a:r>
              <a:rPr lang="en-US" altLang="zh-CN"/>
              <a:t>4w+</a:t>
            </a:r>
            <a:r>
              <a:rPr lang="zh-CN" altLang="en-US"/>
              <a:t>数据即使是有索引也会存在过慢的问题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8215" cy="1325880"/>
          </a:xfrm>
        </p:spPr>
        <p:txBody>
          <a:bodyPr/>
          <a:lstStyle/>
          <a:p>
            <a:r>
              <a:rPr lang="zh-CN" altLang="en-US" sz="3600"/>
              <a:t>搜索功能实现</a:t>
            </a:r>
            <a:r>
              <a:rPr lang="en-US" altLang="zh-CN" sz="3600"/>
              <a:t>(1) like</a:t>
            </a:r>
            <a:r>
              <a:rPr lang="zh-CN" altLang="en-US" sz="3600"/>
              <a:t>关键字模糊查询</a:t>
            </a:r>
            <a:r>
              <a:rPr lang="en-US" altLang="zh-CN" sz="3600"/>
              <a:t>--B-treeIndex</a:t>
            </a:r>
            <a:endParaRPr lang="en-US" altLang="zh-CN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8290" y="1558290"/>
            <a:ext cx="11065510" cy="4618990"/>
          </a:xfrm>
        </p:spPr>
        <p:txBody>
          <a:bodyPr/>
          <a:lstStyle/>
          <a:p>
            <a:r>
              <a:rPr lang="zh-CN" altLang="en-US"/>
              <a:t>SELECT * from search_book_author where author like '%杨红%'；</a:t>
            </a:r>
            <a:endParaRPr lang="zh-CN" altLang="en-US"/>
          </a:p>
          <a:p>
            <a:r>
              <a:rPr lang="zh-CN" altLang="en-US"/>
              <a:t>模糊查询的缺点：</a:t>
            </a:r>
            <a:endParaRPr lang="zh-CN" altLang="en-US"/>
          </a:p>
          <a:p>
            <a:r>
              <a:rPr lang="zh-CN" altLang="en-US" sz="2000"/>
              <a:t>当用户输入字段前后部分都是`%`，尤其是相当于搜索`%s`</a:t>
            </a:r>
            <a:r>
              <a:rPr lang="en-US" altLang="zh-CN" sz="2000"/>
              <a:t>(</a:t>
            </a:r>
            <a:r>
              <a:rPr lang="zh-CN" altLang="en-US" sz="2000"/>
              <a:t>后缀匹配</a:t>
            </a:r>
            <a:r>
              <a:rPr lang="en-US" altLang="zh-CN" sz="2000"/>
              <a:t>)</a:t>
            </a:r>
            <a:r>
              <a:rPr lang="zh-CN" altLang="en-US" sz="2000"/>
              <a:t>时，我们建立在主键上默认的B树索引即失去了范围查询中的效率优势。</a:t>
            </a:r>
            <a:endParaRPr lang="zh-CN" altLang="en-US" sz="2000"/>
          </a:p>
          <a:p>
            <a:r>
              <a:rPr lang="zh-CN" altLang="en-US" sz="2000"/>
              <a:t>以在</a:t>
            </a:r>
            <a:r>
              <a:rPr lang="en-US" altLang="zh-CN" sz="2000"/>
              <a:t>70w</a:t>
            </a:r>
            <a:r>
              <a:rPr lang="zh-CN" altLang="en-US" sz="2000"/>
              <a:t>条数据中的全局搜索为例子：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44635"/>
          <a:stretch>
            <a:fillRect/>
          </a:stretch>
        </p:blipFill>
        <p:spPr>
          <a:xfrm>
            <a:off x="465455" y="3676015"/>
            <a:ext cx="3011170" cy="100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35" y="3372485"/>
            <a:ext cx="6330315" cy="2630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1950" y="4870450"/>
            <a:ext cx="3970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/>
              <a:t>EXPLAIN ANALYZE DINSTINCT book_id FROM search_book_intro WHERE book_intro like '</a:t>
            </a:r>
            <a:r>
              <a:rPr lang="zh-CN" altLang="en-US"/>
              <a:t>世界</a:t>
            </a:r>
            <a:r>
              <a:rPr lang="en-US" altLang="zh-CN"/>
              <a:t>%';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53070"/>
            <a:ext cx="10429874" cy="58668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5" y="90288"/>
            <a:ext cx="10515600" cy="1325563"/>
          </a:xfrm>
        </p:spPr>
        <p:txBody>
          <a:bodyPr/>
          <a:lstStyle/>
          <a:p>
            <a:r>
              <a:rPr lang="zh-CN" altLang="en-US" dirty="0"/>
              <a:t>数据库设计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3876" y="1276350"/>
            <a:ext cx="82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ER</a:t>
            </a:r>
            <a:r>
              <a:rPr lang="zh-CN" altLang="en-US" sz="2400" dirty="0"/>
              <a:t>图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 rot="10800000" flipV="1">
            <a:off x="7867650" y="1967359"/>
            <a:ext cx="362204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EXPLAIN ANALYZE DINSTINCT </a:t>
            </a:r>
            <a:r>
              <a:rPr lang="en-US" altLang="zh-CN" dirty="0" err="1">
                <a:sym typeface="+mn-ea"/>
              </a:rPr>
              <a:t>book_id</a:t>
            </a:r>
            <a:r>
              <a:rPr lang="en-US" altLang="zh-CN" dirty="0">
                <a:sym typeface="+mn-ea"/>
              </a:rPr>
              <a:t> FROM </a:t>
            </a:r>
            <a:r>
              <a:rPr lang="en-US" altLang="zh-CN" dirty="0" err="1">
                <a:sym typeface="+mn-ea"/>
              </a:rPr>
              <a:t>search_book_intro</a:t>
            </a:r>
            <a:r>
              <a:rPr lang="en-US" altLang="zh-CN" dirty="0">
                <a:sym typeface="+mn-ea"/>
              </a:rPr>
              <a:t> WHERE </a:t>
            </a:r>
            <a:r>
              <a:rPr lang="en-US" altLang="zh-CN" dirty="0" err="1">
                <a:sym typeface="+mn-ea"/>
              </a:rPr>
              <a:t>book_intro</a:t>
            </a:r>
            <a:r>
              <a:rPr lang="en-US" altLang="zh-CN" dirty="0">
                <a:sym typeface="+mn-ea"/>
              </a:rPr>
              <a:t> like '%</a:t>
            </a:r>
            <a:r>
              <a:rPr lang="zh-CN" altLang="en-US" dirty="0">
                <a:sym typeface="+mn-ea"/>
              </a:rPr>
              <a:t>生活</a:t>
            </a:r>
            <a:r>
              <a:rPr lang="en-US" altLang="zh-CN" dirty="0">
                <a:sym typeface="+mn-ea"/>
              </a:rPr>
              <a:t>%'/'%</a:t>
            </a:r>
            <a:r>
              <a:rPr lang="zh-CN" altLang="en-US" dirty="0">
                <a:sym typeface="+mn-ea"/>
              </a:rPr>
              <a:t>生活</a:t>
            </a:r>
            <a:r>
              <a:rPr lang="en-US" altLang="zh-CN" dirty="0">
                <a:sym typeface="+mn-ea"/>
              </a:rPr>
              <a:t>'/'</a:t>
            </a:r>
            <a:r>
              <a:rPr lang="zh-CN" altLang="en-US" dirty="0">
                <a:sym typeface="+mn-ea"/>
              </a:rPr>
              <a:t>生活</a:t>
            </a:r>
            <a:r>
              <a:rPr lang="en-US" altLang="zh-CN" dirty="0">
                <a:sym typeface="+mn-ea"/>
              </a:rPr>
              <a:t>%'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可以很明显的看出，无论是前缀匹配还是后缀匹配中，即使是在book_intro字段建立了索引，这个执行时间也很可怕。</a:t>
            </a:r>
            <a:r>
              <a:rPr lang="zh-CN" altLang="en-US" dirty="0">
                <a:solidFill>
                  <a:srgbClr val="C00000"/>
                </a:solidFill>
              </a:rPr>
              <a:t>是用户难以忍受的。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37210" y="231140"/>
            <a:ext cx="11118215" cy="1325880"/>
          </a:xfrm>
        </p:spPr>
        <p:txBody>
          <a:bodyPr/>
          <a:lstStyle/>
          <a:p>
            <a:r>
              <a:rPr lang="zh-CN" altLang="en-US" sz="3600"/>
              <a:t>搜索功能实现</a:t>
            </a:r>
            <a:r>
              <a:rPr lang="en-US" altLang="zh-CN" sz="3600"/>
              <a:t>(1) like</a:t>
            </a:r>
            <a:r>
              <a:rPr lang="zh-CN" altLang="en-US" sz="3600"/>
              <a:t>关键字模糊查询</a:t>
            </a:r>
            <a:r>
              <a:rPr lang="en-US" altLang="zh-CN" sz="3600"/>
              <a:t>--B-treeIndex</a:t>
            </a:r>
            <a:endParaRPr lang="en-US" altLang="zh-CN" sz="3600"/>
          </a:p>
        </p:txBody>
      </p:sp>
      <p:pic>
        <p:nvPicPr>
          <p:cNvPr id="6" name="图片 5" descr="截屏2021-01-11 23.02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1448435"/>
            <a:ext cx="6093460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搜索功能实现</a:t>
            </a:r>
            <a:r>
              <a:rPr lang="en-US" altLang="zh-CN" sz="3200"/>
              <a:t>(2) </a:t>
            </a:r>
            <a:r>
              <a:rPr lang="zh-CN" altLang="en-US" sz="3200"/>
              <a:t>从</a:t>
            </a:r>
            <a:r>
              <a:rPr lang="en-US" altLang="zh-CN" sz="3200"/>
              <a:t>like</a:t>
            </a:r>
            <a:r>
              <a:rPr lang="zh-CN" altLang="en-US" sz="3200"/>
              <a:t>到</a:t>
            </a:r>
            <a:r>
              <a:rPr lang="en-US" altLang="zh-CN" sz="3200"/>
              <a:t>GIN-index</a:t>
            </a:r>
            <a:r>
              <a:rPr lang="zh-CN" altLang="en-US" sz="3200"/>
              <a:t>：</a:t>
            </a:r>
            <a:r>
              <a:rPr lang="en-US" altLang="zh-CN" sz="3200"/>
              <a:t>PSQLTEXT</a:t>
            </a:r>
            <a:r>
              <a:rPr lang="zh-CN" altLang="en-US" sz="3200"/>
              <a:t>全文搜索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to_tsvector()和to_tsquery()函数</a:t>
            </a:r>
            <a:endParaRPr lang="zh-CN" altLang="en-US"/>
          </a:p>
          <a:p>
            <a:r>
              <a:rPr lang="zh-CN" altLang="en-US"/>
              <a:t>函数原理</a:t>
            </a:r>
            <a:r>
              <a:rPr lang="en-US" altLang="zh-CN"/>
              <a:t>=</a:t>
            </a:r>
            <a:r>
              <a:rPr lang="zh-CN" altLang="en-US"/>
              <a:t>》</a:t>
            </a:r>
            <a:endParaRPr lang="zh-CN" altLang="en-US"/>
          </a:p>
          <a:p>
            <a:r>
              <a:rPr lang="en-US" altLang="zh-CN">
                <a:sym typeface="+mn-ea"/>
              </a:rPr>
              <a:t>PSQLTEXT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全文搜索功能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搜索的支持需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要</a:t>
            </a:r>
            <a:r>
              <a:rPr lang="zh-CN" altLang="en-US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中文分词</a:t>
            </a:r>
            <a:r>
              <a:rPr lang="zh-CN" altLang="en-US">
                <a:sym typeface="+mn-ea"/>
              </a:rPr>
              <a:t>的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实现</a:t>
            </a:r>
            <a:r>
              <a:rPr lang="en-US" altLang="zh-CN">
                <a:sym typeface="+mn-ea"/>
              </a:rPr>
              <a:t>!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截屏2021-01-11 23.08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8820" y="2605405"/>
            <a:ext cx="8204835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基本表结构实现</a:t>
            </a:r>
            <a:r>
              <a:rPr lang="en-US" altLang="zh-CN"/>
              <a:t>2.0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917055" y="1305877"/>
            <a:ext cx="46939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搜索功能实现</a:t>
            </a:r>
            <a:r>
              <a:rPr lang="en-US" altLang="zh-CN" dirty="0"/>
              <a:t>2.0</a:t>
            </a:r>
            <a:r>
              <a:rPr lang="zh-CN" altLang="en-US" dirty="0"/>
              <a:t>版本：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4</a:t>
            </a:r>
            <a:r>
              <a:rPr lang="zh-CN" altLang="en-US" dirty="0"/>
              <a:t>个基本表的表结构的基础上，执行</a:t>
            </a:r>
            <a:r>
              <a:rPr lang="en-US" altLang="zh-CN" dirty="0"/>
              <a:t>SQL</a:t>
            </a:r>
            <a:r>
              <a:rPr lang="zh-CN" altLang="en-US" dirty="0"/>
              <a:t>语句调整表的结构，构建</a:t>
            </a:r>
            <a:r>
              <a:rPr lang="en-US" altLang="zh-CN" dirty="0" err="1"/>
              <a:t>tsv_column</a:t>
            </a:r>
            <a:r>
              <a:rPr lang="zh-CN" altLang="en-US" dirty="0"/>
              <a:t>列，并在</a:t>
            </a:r>
            <a:r>
              <a:rPr lang="en-US" altLang="zh-CN" dirty="0" err="1">
                <a:sym typeface="+mn-ea"/>
              </a:rPr>
              <a:t>tsv_column</a:t>
            </a:r>
            <a:r>
              <a:rPr lang="zh-CN" altLang="en-US" dirty="0">
                <a:sym typeface="+mn-ea"/>
              </a:rPr>
              <a:t>上构建</a:t>
            </a:r>
            <a:r>
              <a:rPr lang="en-US" altLang="zh-CN" dirty="0">
                <a:sym typeface="+mn-ea"/>
              </a:rPr>
              <a:t>GIN</a:t>
            </a:r>
            <a:r>
              <a:rPr lang="zh-CN" altLang="en-US" dirty="0">
                <a:sym typeface="+mn-ea"/>
              </a:rPr>
              <a:t>——</a:t>
            </a:r>
            <a:r>
              <a:rPr lang="en-US" altLang="zh-CN" dirty="0">
                <a:sym typeface="+mn-ea"/>
              </a:rPr>
              <a:t>index</a:t>
            </a:r>
            <a:r>
              <a:rPr lang="zh-CN" altLang="en-US" dirty="0"/>
              <a:t>支持全文索引查询，</a:t>
            </a:r>
            <a:r>
              <a:rPr lang="en-US" altLang="zh-CN" dirty="0" err="1">
                <a:sym typeface="+mn-ea"/>
              </a:rPr>
              <a:t>tsv_column</a:t>
            </a:r>
            <a:r>
              <a:rPr lang="zh-CN" altLang="en-US" dirty="0">
                <a:sym typeface="+mn-ea"/>
              </a:rPr>
              <a:t>存储的是分好词的相应字段的</a:t>
            </a:r>
            <a:r>
              <a:rPr lang="en-US" altLang="zh-CN" dirty="0" err="1">
                <a:sym typeface="+mn-ea"/>
              </a:rPr>
              <a:t>ts_vertor</a:t>
            </a:r>
            <a:r>
              <a:rPr lang="zh-CN" altLang="en-US" dirty="0">
                <a:sym typeface="+mn-ea"/>
              </a:rPr>
              <a:t>结果。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ALTER TABLE search_author ADD COLUMN tsv_column tsvector;           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UPDATE search_author SET tsv_column = to_tsvector('zh', coalesce(author,''));   </a:t>
            </a: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CREATE INDEX idx_gin_author ON search_author USING GIN(tsv_column); 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6" name="图片 5" descr="截屏2021-01-11 23.2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2395"/>
            <a:ext cx="5307330" cy="2136140"/>
          </a:xfrm>
          <a:prstGeom prst="rect">
            <a:avLst/>
          </a:prstGeom>
        </p:spPr>
      </p:pic>
      <p:pic>
        <p:nvPicPr>
          <p:cNvPr id="7" name="图片 6" descr="截屏2021-01-11 23.23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31895"/>
            <a:ext cx="4105910" cy="1978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7555" y="1253490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在搜索系统中，分词很大的影响了了搜索系统的召回率和准确率，以及基础table表的纯粹空间消耗。</a:t>
            </a:r>
            <a:endParaRPr lang="zh-CN" altLang="en-US" dirty="0"/>
          </a:p>
          <a:p>
            <a:r>
              <a:rPr lang="zh-CN" altLang="en-US" sz="2000" dirty="0"/>
              <a:t>1. 分词粒度</a:t>
            </a:r>
            <a:r>
              <a:rPr lang="en-US" altLang="zh-CN" sz="2000" dirty="0"/>
              <a:t>? =&gt;</a:t>
            </a:r>
            <a:r>
              <a:rPr lang="zh-CN" altLang="en-US" sz="2000" dirty="0"/>
              <a:t>针对不同的字段有不同的分词方式</a:t>
            </a:r>
            <a:endParaRPr lang="zh-CN" altLang="en-US" sz="2000" dirty="0"/>
          </a:p>
          <a:p>
            <a:r>
              <a:rPr lang="zh-CN" altLang="en-US" sz="2000" dirty="0"/>
              <a:t>2. postgresql数据库内分词</a:t>
            </a:r>
            <a:r>
              <a:rPr lang="en-US" altLang="zh-CN" sz="2000" dirty="0"/>
              <a:t>(</a:t>
            </a:r>
            <a:r>
              <a:rPr lang="zh-CN" altLang="en-US" sz="2000" dirty="0"/>
              <a:t>边查边分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or </a:t>
            </a:r>
            <a:r>
              <a:rPr lang="zh-CN" altLang="en-US" sz="2000" dirty="0">
                <a:sym typeface="+mn-ea"/>
              </a:rPr>
              <a:t>数据库外程序分词 </a:t>
            </a:r>
            <a:r>
              <a:rPr lang="en-US" altLang="zh-CN" sz="2000" dirty="0">
                <a:sym typeface="+mn-ea"/>
              </a:rPr>
              <a:t>? =&gt;</a:t>
            </a:r>
            <a:r>
              <a:rPr lang="zh-CN" altLang="en-US" sz="2000" dirty="0">
                <a:sym typeface="+mn-ea"/>
              </a:rPr>
              <a:t>数据库外程序</a:t>
            </a:r>
            <a:r>
              <a:rPr lang="en-US" altLang="zh-CN" sz="2000" dirty="0">
                <a:sym typeface="+mn-ea"/>
              </a:rPr>
              <a:t>+PSQL</a:t>
            </a:r>
            <a:r>
              <a:rPr lang="zh-CN" altLang="en-US" sz="2000" dirty="0">
                <a:sym typeface="+mn-ea"/>
              </a:rPr>
              <a:t>内分词结果存储</a:t>
            </a:r>
            <a:endParaRPr lang="en-US" altLang="zh-CN" sz="2000" dirty="0">
              <a:sym typeface="+mn-ea"/>
            </a:endParaRPr>
          </a:p>
          <a:p>
            <a:r>
              <a:rPr lang="zh-CN" altLang="en-US" sz="2000" dirty="0"/>
              <a:t>3. 搜索效率和存储的trade-off</a:t>
            </a:r>
            <a:endParaRPr lang="zh-CN" altLang="en-US" sz="2000" dirty="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57555" y="0"/>
            <a:ext cx="10515600" cy="1325563"/>
          </a:xfrm>
        </p:spPr>
        <p:txBody>
          <a:bodyPr/>
          <a:lstStyle/>
          <a:p>
            <a:r>
              <a:rPr lang="zh-CN" altLang="en-US" sz="3200"/>
              <a:t>搜索功能实现</a:t>
            </a:r>
            <a:r>
              <a:rPr lang="en-US" altLang="zh-CN" sz="3200"/>
              <a:t>(3) GIN-index</a:t>
            </a:r>
            <a:r>
              <a:rPr lang="zh-CN" altLang="en-US" sz="3200"/>
              <a:t>构建的依赖</a:t>
            </a:r>
            <a:r>
              <a:rPr lang="en-US" altLang="zh-CN" sz="3200"/>
              <a:t>-</a:t>
            </a:r>
            <a:r>
              <a:rPr lang="zh-CN" altLang="en-US" sz="3200"/>
              <a:t>中文分词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3474085"/>
            <a:ext cx="6946265" cy="2973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757555" y="307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搜索功能实现</a:t>
            </a:r>
            <a:r>
              <a:rPr lang="en-US" altLang="zh-CN" sz="3200"/>
              <a:t>(3) GIN-index</a:t>
            </a:r>
            <a:r>
              <a:rPr lang="zh-CN" altLang="en-US" sz="3200"/>
              <a:t>构建的依赖</a:t>
            </a:r>
            <a:r>
              <a:rPr lang="en-US" altLang="zh-CN" sz="3200"/>
              <a:t>-</a:t>
            </a:r>
            <a:endParaRPr lang="en-US" altLang="zh-CN" sz="3200"/>
          </a:p>
          <a:p>
            <a:endParaRPr lang="en-US" altLang="zh-CN" sz="3200"/>
          </a:p>
          <a:p>
            <a:r>
              <a:rPr lang="zh-CN" altLang="en-US" sz="3200"/>
              <a:t>外部程序的</a:t>
            </a:r>
            <a:r>
              <a:rPr lang="zh-CN" altLang="en-US" sz="3200">
                <a:sym typeface="+mn-ea"/>
              </a:rPr>
              <a:t>详细</a:t>
            </a:r>
            <a:r>
              <a:rPr lang="zh-CN" altLang="en-US" sz="3200"/>
              <a:t>中文分词方式</a:t>
            </a:r>
            <a:endParaRPr lang="zh-CN" altLang="en-US" sz="3200"/>
          </a:p>
        </p:txBody>
      </p:sp>
      <p:pic>
        <p:nvPicPr>
          <p:cNvPr id="5" name="图片 4" descr="截屏2021-01-11 23.29.39"/>
          <p:cNvPicPr>
            <a:picLocks noChangeAspect="1"/>
          </p:cNvPicPr>
          <p:nvPr/>
        </p:nvPicPr>
        <p:blipFill>
          <a:blip r:embed="rId1"/>
          <a:srcRect b="62476"/>
          <a:stretch>
            <a:fillRect/>
          </a:stretch>
        </p:blipFill>
        <p:spPr>
          <a:xfrm>
            <a:off x="757555" y="1758950"/>
            <a:ext cx="9792335" cy="148209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2" name="图片 1" descr="截屏2021-01-11 23.29.39"/>
          <p:cNvPicPr>
            <a:picLocks noChangeAspect="1"/>
          </p:cNvPicPr>
          <p:nvPr/>
        </p:nvPicPr>
        <p:blipFill>
          <a:blip r:embed="rId1"/>
          <a:srcRect t="50595"/>
          <a:stretch>
            <a:fillRect/>
          </a:stretch>
        </p:blipFill>
        <p:spPr>
          <a:xfrm>
            <a:off x="757555" y="3615690"/>
            <a:ext cx="9792335" cy="195135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757555" y="307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搜索功能实现</a:t>
            </a:r>
            <a:r>
              <a:rPr lang="en-US" altLang="zh-CN" sz="3200"/>
              <a:t>(2 &amp; 3) </a:t>
            </a:r>
            <a:r>
              <a:rPr lang="zh-CN" altLang="en-US" sz="3200"/>
              <a:t>最终的搜索功能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804545" y="1315720"/>
            <a:ext cx="9361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GIN-INDEX</a:t>
            </a:r>
            <a:r>
              <a:rPr lang="zh-CN" altLang="en-US"/>
              <a:t>构建时间仍在可接受的范围内：</a:t>
            </a:r>
            <a:endParaRPr lang="zh-CN" altLang="en-US"/>
          </a:p>
          <a:p>
            <a:r>
              <a:rPr lang="zh-CN" altLang="en-US"/>
              <a:t>针对</a:t>
            </a:r>
            <a:r>
              <a:rPr lang="en-US" altLang="zh-CN"/>
              <a:t>278549</a:t>
            </a:r>
            <a:r>
              <a:rPr lang="zh-CN" altLang="en-US"/>
              <a:t>条数据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3152775"/>
            <a:ext cx="6886575" cy="1143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1960880"/>
            <a:ext cx="5438775" cy="1057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5" y="4789805"/>
            <a:ext cx="6029325" cy="1247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1220" y="4427855"/>
            <a:ext cx="929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DISDINCT book_id from search_book_intro where tsv_column @@ '</a:t>
            </a:r>
            <a:r>
              <a:rPr lang="zh-CN" altLang="en-US"/>
              <a:t>世界</a:t>
            </a:r>
            <a:r>
              <a:rPr lang="en-US" altLang="zh-CN"/>
              <a:t>'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843405"/>
            <a:ext cx="8428355" cy="3502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676910" y="93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搜索功能实现</a:t>
            </a:r>
            <a:r>
              <a:rPr lang="en-US" altLang="zh-CN" sz="3200"/>
              <a:t>(4) </a:t>
            </a:r>
            <a:r>
              <a:rPr lang="zh-CN" altLang="en-US" sz="3200"/>
              <a:t>分页查询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777240" y="940435"/>
            <a:ext cx="10019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select * from user limit 10000,10;  </a:t>
            </a:r>
            <a:r>
              <a:rPr lang="en-US" altLang="zh-CN"/>
              <a:t>=</a:t>
            </a:r>
            <a:r>
              <a:rPr lang="zh-CN" altLang="en-US"/>
              <a:t>》 这种分页查询机制，每次都会从数据库第一条记录开始扫描，越往后查询越慢，而 且查询的数据越多，也会拖慢总查询速度。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优化这种传统分页查询机制的方式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引入search-id的分页查询优化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直接使用GIN INDEX+LIMIT的分页查询优化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2416810"/>
            <a:ext cx="6812915" cy="2322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40" y="4281805"/>
            <a:ext cx="7710170" cy="220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910" y="125285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逻辑上来讲，一家书店拥有的书的数量，跟整个全站搜索库里的书的数量相比是很少的，没有额外进行建表的必要。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所以，在SQL查询语句确定了以后，后端实现的逻辑如下：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1. 首先获得book_db库中符合全局搜索的`book_id`</a:t>
            </a:r>
            <a:endParaRPr lang="zh-CN" altLang="en-US" dirty="0"/>
          </a:p>
          <a:p>
            <a:r>
              <a:rPr lang="zh-CN" altLang="en-US" dirty="0"/>
              <a:t>2. 对于全局搜索直接返回</a:t>
            </a:r>
            <a:endParaRPr lang="zh-CN" altLang="en-US" dirty="0"/>
          </a:p>
          <a:p>
            <a:r>
              <a:rPr lang="zh-CN" altLang="en-US" dirty="0"/>
              <a:t>3. 对于本店搜索，则使用子查询，搜索本店和全局检索出的`book_id`重复的部分。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676910" y="93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搜索功能实现</a:t>
            </a:r>
            <a:r>
              <a:rPr lang="en-US" altLang="zh-CN" sz="3200"/>
              <a:t>(5) </a:t>
            </a:r>
            <a:r>
              <a:rPr lang="zh-CN" altLang="en-US" sz="3200"/>
              <a:t>后端代码</a:t>
            </a:r>
            <a:endParaRPr lang="zh-CN" altLang="en-US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9730" y="1764665"/>
            <a:ext cx="28670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400"/>
              <a:t>pytest:  </a:t>
            </a:r>
            <a:endParaRPr lang="en-US" altLang="zh-CN" sz="240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2400"/>
              <a:t>共计</a:t>
            </a:r>
            <a:r>
              <a:rPr lang="en-US" altLang="zh-CN" sz="2400"/>
              <a:t>50</a:t>
            </a:r>
            <a:r>
              <a:rPr lang="zh-CN" altLang="en-US" sz="2400"/>
              <a:t>个</a:t>
            </a:r>
            <a:r>
              <a:rPr lang="en-US" altLang="zh-CN" sz="2400"/>
              <a:t>test case</a:t>
            </a:r>
            <a:r>
              <a:rPr lang="zh-CN" altLang="en-US" sz="2400"/>
              <a:t>，全部测试通过！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4875" y="-63500"/>
            <a:ext cx="8455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覆盖率</a:t>
            </a:r>
            <a:endParaRPr lang="zh-CN" altLang="en-US"/>
          </a:p>
        </p:txBody>
      </p:sp>
      <p:pic>
        <p:nvPicPr>
          <p:cNvPr id="4" name="图片 3" descr="截屏2021-01-12 17.56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635" y="0"/>
            <a:ext cx="4689475" cy="6880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4945" y="2296795"/>
            <a:ext cx="3238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覆盖率</a:t>
            </a:r>
            <a:r>
              <a:rPr lang="en-US" altLang="zh-CN" sz="2800"/>
              <a:t>93%</a:t>
            </a:r>
            <a:endParaRPr lang="en-US" altLang="zh-CN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5" y="90288"/>
            <a:ext cx="10515600" cy="1325563"/>
          </a:xfrm>
        </p:spPr>
        <p:txBody>
          <a:bodyPr/>
          <a:lstStyle/>
          <a:p>
            <a:r>
              <a:rPr lang="zh-CN" altLang="en-US" dirty="0"/>
              <a:t>数据库设计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486275" y="1185018"/>
            <a:ext cx="252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导出的关系模型</a:t>
            </a:r>
            <a:endParaRPr lang="zh-CN" altLang="en-US" sz="2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19" y="1778146"/>
            <a:ext cx="9211961" cy="4610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吞吐量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延迟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5255" y="1915160"/>
            <a:ext cx="1086739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endParaRPr lang="en-US" altLang="zh-CN" sz="2400"/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2400"/>
              <a:t>mac</a:t>
            </a:r>
            <a:r>
              <a:rPr lang="zh-CN" altLang="en-US" sz="2400"/>
              <a:t>测试吞吐量达</a:t>
            </a:r>
            <a:r>
              <a:rPr lang="en-US" altLang="zh-CN" sz="2400"/>
              <a:t>18750</a:t>
            </a:r>
            <a:r>
              <a:rPr lang="zh-CN" altLang="en-US" sz="2400"/>
              <a:t>笔</a:t>
            </a:r>
            <a:r>
              <a:rPr lang="en-US" altLang="zh-CN" sz="2400"/>
              <a:t>/</a:t>
            </a:r>
            <a:r>
              <a:rPr lang="zh-CN" altLang="en-US" sz="2400"/>
              <a:t>秒</a:t>
            </a:r>
            <a:endParaRPr lang="zh-CN" altLang="en-US" sz="240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2400"/>
              <a:t>平均下单延迟</a:t>
            </a:r>
            <a:r>
              <a:rPr lang="en-US" altLang="zh-CN" sz="2400"/>
              <a:t>0.03</a:t>
            </a:r>
            <a:r>
              <a:rPr lang="zh-CN" altLang="en-US" sz="2400"/>
              <a:t>秒</a:t>
            </a:r>
            <a:endParaRPr lang="zh-CN" altLang="en-US" sz="2400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2400"/>
              <a:t>平均付款延迟</a:t>
            </a:r>
            <a:r>
              <a:rPr lang="en-US" altLang="zh-CN" sz="2400"/>
              <a:t>0.022</a:t>
            </a:r>
            <a:r>
              <a:rPr lang="zh-CN" altLang="en-US" sz="2400"/>
              <a:t>秒</a:t>
            </a:r>
            <a:endParaRPr lang="en-US" altLang="zh-CN" sz="240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/>
          </a:p>
          <a:p>
            <a:pPr marL="342900" indent="-342900"/>
            <a:endParaRPr lang="en-US" altLang="zh-CN" sz="2000"/>
          </a:p>
        </p:txBody>
      </p:sp>
      <p:pic>
        <p:nvPicPr>
          <p:cNvPr id="4" name="图片 3" descr="截屏2021-01-12 17.5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265" y="87630"/>
            <a:ext cx="7912100" cy="6683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开发流程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7665" y="967105"/>
            <a:ext cx="91744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版本控制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测试驱动开发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应用驱动优化</a:t>
            </a:r>
            <a:r>
              <a:rPr lang="en-US" altLang="zh-CN"/>
              <a:t>(</a:t>
            </a:r>
            <a:r>
              <a:rPr lang="zh-CN" altLang="en-US"/>
              <a:t>表结构的修改与完善</a:t>
            </a:r>
            <a:r>
              <a:rPr lang="en-US" altLang="zh-CN"/>
              <a:t>)</a:t>
            </a:r>
            <a:endParaRPr lang="en-US" altLang="zh-CN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    如：在</a:t>
            </a:r>
            <a:r>
              <a:rPr lang="en-US" altLang="zh-CN"/>
              <a:t>new_order_detail</a:t>
            </a:r>
            <a:r>
              <a:rPr lang="zh-CN" altLang="en-US"/>
              <a:t>中新增</a:t>
            </a:r>
            <a:r>
              <a:rPr lang="en-US" altLang="zh-CN"/>
              <a:t>buyer_id/store_id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/>
              <a:t>        新增用户订单</a:t>
            </a:r>
            <a:r>
              <a:rPr lang="en-US" altLang="zh-CN"/>
              <a:t>canel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4" name="图片 3" descr="截屏2021-01-12 18.03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1423670"/>
            <a:ext cx="5077460" cy="5141595"/>
          </a:xfrm>
          <a:prstGeom prst="rect">
            <a:avLst/>
          </a:prstGeom>
        </p:spPr>
      </p:pic>
      <p:pic>
        <p:nvPicPr>
          <p:cNvPr id="5" name="图片 4" descr="下载 (1)"/>
          <p:cNvPicPr>
            <a:picLocks noChangeAspect="1"/>
          </p:cNvPicPr>
          <p:nvPr/>
        </p:nvPicPr>
        <p:blipFill>
          <a:blip r:embed="rId2"/>
          <a:srcRect l="12399" t="12425" r="-413" b="68587"/>
          <a:stretch>
            <a:fillRect/>
          </a:stretch>
        </p:blipFill>
        <p:spPr>
          <a:xfrm>
            <a:off x="3641725" y="5238115"/>
            <a:ext cx="7712075" cy="1188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35" y="3332480"/>
            <a:ext cx="56769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565" y="17973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/>
              <a:t>感谢聆听</a:t>
            </a:r>
            <a:endParaRPr lang="zh-CN" altLang="en-US" sz="6600" dirty="0"/>
          </a:p>
        </p:txBody>
      </p:sp>
      <p:sp>
        <p:nvSpPr>
          <p:cNvPr id="3" name="副标题 2"/>
          <p:cNvSpPr txBox="1"/>
          <p:nvPr/>
        </p:nvSpPr>
        <p:spPr>
          <a:xfrm>
            <a:off x="6410325" y="5705475"/>
            <a:ext cx="5267325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/>
              <a:t>成员：池欣宁，王文清，何诗雨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new_order_detail</a:t>
            </a:r>
            <a:r>
              <a:rPr lang="zh-CN" altLang="en-US" b="1" dirty="0"/>
              <a:t>分表设计</a:t>
            </a:r>
            <a:endParaRPr lang="zh-CN" altLang="en-US" b="1" dirty="0"/>
          </a:p>
          <a:p>
            <a:r>
              <a:rPr lang="zh-CN" altLang="en-US" dirty="0"/>
              <a:t>更贴合应用需求，用户会频繁查询已发货订单，待发货订单等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0" y="3429000"/>
            <a:ext cx="5143500" cy="170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后端功能实现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采用</a:t>
            </a:r>
            <a:r>
              <a:rPr lang="en-US" altLang="zh-CN" b="1" dirty="0" err="1"/>
              <a:t>orm</a:t>
            </a:r>
            <a:r>
              <a:rPr lang="zh-CN" altLang="en-US" dirty="0"/>
              <a:t>形式</a:t>
            </a:r>
            <a:endParaRPr lang="zh-CN" altLang="en-US" dirty="0"/>
          </a:p>
          <a:p>
            <a:r>
              <a:rPr lang="zh-CN" altLang="en-US" dirty="0"/>
              <a:t>防止</a:t>
            </a:r>
            <a:r>
              <a:rPr lang="en-US" altLang="zh-CN" dirty="0" err="1"/>
              <a:t>sql</a:t>
            </a:r>
            <a:r>
              <a:rPr lang="zh-CN" altLang="en-US" dirty="0"/>
              <a:t>注入，保障安全性</a:t>
            </a:r>
            <a:endParaRPr lang="zh-CN" altLang="en-US" dirty="0"/>
          </a:p>
          <a:p>
            <a:r>
              <a:rPr lang="zh-CN" altLang="en-US" dirty="0"/>
              <a:t>同时实现事务处理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075" y="374650"/>
            <a:ext cx="10515600" cy="68262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函数中包含两个事务的实现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0174"/>
            <a:ext cx="10515600" cy="50831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实现两种版本</a:t>
            </a:r>
            <a:endParaRPr lang="zh-CN" altLang="en-US" dirty="0"/>
          </a:p>
          <a:p>
            <a:pPr marL="342900" indent="-342900">
              <a:buFont typeface="Wingdings" panose="05000000000000000000" charset="0"/>
              <a:buChar char=""/>
            </a:pPr>
            <a:r>
              <a:rPr lang="zh-CN" altLang="en-US" dirty="0"/>
              <a:t>支持只上架图书</a:t>
            </a:r>
            <a:endParaRPr lang="zh-CN" altLang="en-US" dirty="0"/>
          </a:p>
          <a:p>
            <a:pPr marL="342900" indent="-342900">
              <a:buFont typeface="Wingdings" panose="05000000000000000000" charset="0"/>
              <a:buChar char=""/>
            </a:pPr>
            <a:r>
              <a:rPr lang="zh-CN" altLang="en-US" dirty="0"/>
              <a:t>支持将书籍添加到book表中并上架图书（该版本可以不运行book.py导入数据，通过add_book函数插入书籍）</a:t>
            </a:r>
            <a:endParaRPr lang="zh-CN" altLang="en-US" dirty="0"/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self.commit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位置的思考：</a:t>
            </a:r>
            <a:endParaRPr lang="zh-CN" altLang="en-US" dirty="0"/>
          </a:p>
          <a:p>
            <a:pPr marL="457200" indent="-457200">
              <a:buFont typeface="+mj-lt"/>
              <a:buAutoNum type="alphaLcPeriod"/>
            </a:pPr>
            <a:r>
              <a:rPr lang="zh-CN" altLang="en-US" dirty="0"/>
              <a:t>第二个版本事务add_book包括添加图书，将书籍添加到商店这两步</a:t>
            </a:r>
            <a:endParaRPr lang="zh-CN" altLang="en-US" dirty="0"/>
          </a:p>
          <a:p>
            <a:pPr marL="457200" indent="-457200">
              <a:buFont typeface="+mj-lt"/>
              <a:buAutoNum type="alphaLcPeriod"/>
            </a:pPr>
            <a:r>
              <a:rPr lang="zh-CN" altLang="en-US" dirty="0"/>
              <a:t>在每一步做完后都需提交</a:t>
            </a:r>
            <a:endParaRPr lang="zh-CN" altLang="en-US" dirty="0"/>
          </a:p>
          <a:p>
            <a:pPr marL="457200" indent="-457200">
              <a:buFont typeface="+mj-lt"/>
              <a:buAutoNum type="alphaLcPeriod"/>
            </a:pPr>
            <a:r>
              <a:rPr lang="zh-CN" altLang="en-US" dirty="0"/>
              <a:t>如果两步结束后才commit，就导致第一步的图书还没添加进去，就在做第二步的将书籍添加到商店,而因为store里面的book_id必须存在在book表中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29413" y="938510"/>
            <a:ext cx="335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——</a:t>
            </a:r>
            <a:r>
              <a:rPr lang="zh-CN" altLang="en-US" sz="2400" dirty="0"/>
              <a:t>以</a:t>
            </a:r>
            <a:r>
              <a:rPr lang="en-US" altLang="zh-CN" sz="2400" dirty="0" err="1"/>
              <a:t>add_book</a:t>
            </a:r>
            <a:r>
              <a:rPr lang="zh-CN" altLang="en-US" sz="2400" dirty="0"/>
              <a:t>为例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75" y="228601"/>
            <a:ext cx="10515600" cy="1325563"/>
          </a:xfrm>
        </p:spPr>
        <p:txBody>
          <a:bodyPr/>
          <a:lstStyle/>
          <a:p>
            <a:r>
              <a:rPr lang="zh-CN" altLang="en-US" dirty="0"/>
              <a:t>下单和支付的实现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2000250"/>
            <a:ext cx="10639425" cy="4629149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+mn-ea"/>
                <a:cs typeface="+mn-ea"/>
              </a:rPr>
              <a:t>保证用户id和storeid存在</a:t>
            </a:r>
            <a:endParaRPr lang="zh-CN" altLang="en-US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根据订单信息在store表中查找商户中是否存在对应书籍和足够的库存，若满足则在</a:t>
            </a:r>
            <a:r>
              <a:rPr lang="en-US" altLang="zh-CN" dirty="0">
                <a:latin typeface="+mn-ea"/>
                <a:cs typeface="+mn-ea"/>
              </a:rPr>
              <a:t>store</a:t>
            </a:r>
            <a:r>
              <a:rPr lang="zh-CN" altLang="en-US" dirty="0">
                <a:latin typeface="+mn-ea"/>
                <a:cs typeface="+mn-ea"/>
              </a:rPr>
              <a:t>表中减少相应书籍的库存</a:t>
            </a:r>
            <a:endParaRPr lang="zh-CN" altLang="en-US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向</a:t>
            </a:r>
            <a:r>
              <a:rPr lang="en-US" altLang="zh-CN" dirty="0" err="1">
                <a:latin typeface="+mn-ea"/>
                <a:cs typeface="+mn-ea"/>
              </a:rPr>
              <a:t>new_order_detail</a:t>
            </a:r>
            <a:r>
              <a:rPr lang="zh-CN" altLang="en-US" dirty="0">
                <a:latin typeface="+mn-ea"/>
                <a:cs typeface="+mn-ea"/>
              </a:rPr>
              <a:t>表插入订单信息（订单号，购买书籍信息，买家卖家信息</a:t>
            </a:r>
            <a:endParaRPr lang="zh-CN" altLang="en-US" dirty="0">
              <a:latin typeface="+mn-ea"/>
              <a:cs typeface="+mn-ea"/>
            </a:endParaRPr>
          </a:p>
          <a:p>
            <a:r>
              <a:rPr lang="en-US" altLang="zh-CN" dirty="0" err="1">
                <a:latin typeface="+mn-ea"/>
                <a:cs typeface="+mn-ea"/>
              </a:rPr>
              <a:t>记录下单时间，将订单信息插入new_order_unpaid</a:t>
            </a:r>
            <a:endParaRPr lang="en-US" altLang="zh-CN" dirty="0"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  <a:cs typeface="+mn-ea"/>
              </a:rPr>
              <a:t>性能分析</a:t>
            </a:r>
            <a:endParaRPr lang="zh-CN" altLang="en-US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</a:rPr>
              <a:t>store表k次根据主键查询，k次更新</a:t>
            </a:r>
            <a:endParaRPr lang="zh-CN" altLang="en-US" sz="2400" dirty="0">
              <a:latin typeface="+mn-ea"/>
              <a:cs typeface="+mn-ea"/>
            </a:endParaRPr>
          </a:p>
          <a:p>
            <a:r>
              <a:rPr lang="zh-CN" altLang="en-US" sz="2400" dirty="0">
                <a:latin typeface="+mn-ea"/>
                <a:cs typeface="+mn-ea"/>
              </a:rPr>
              <a:t>new_order_detail表k次插入(k为订单中购买的书本数）new_order_unpaid表一次插入</a:t>
            </a:r>
            <a:endParaRPr lang="zh-CN" altLang="en-US" sz="2400" dirty="0">
              <a:latin typeface="+mn-ea"/>
              <a:cs typeface="+mn-ea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19725" y="1343680"/>
            <a:ext cx="1352549" cy="6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+mn-ea"/>
                <a:cs typeface="+mn-ea"/>
              </a:rPr>
              <a:t>下单</a:t>
            </a:r>
            <a:endParaRPr lang="zh-CN" altLang="en-US" sz="3600" dirty="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zh-CN" altLang="en-US" dirty="0"/>
              <a:t>下单和支付的实现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76450"/>
            <a:ext cx="10515600" cy="447357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300" dirty="0">
                <a:latin typeface="+mn-ea"/>
                <a:cs typeface="+mn-ea"/>
              </a:rPr>
              <a:t>查看用户是否有该待付订单</a:t>
            </a:r>
            <a:endParaRPr lang="zh-CN" altLang="en-US" sz="3300" dirty="0">
              <a:latin typeface="+mn-ea"/>
              <a:cs typeface="+mn-ea"/>
            </a:endParaRPr>
          </a:p>
          <a:p>
            <a:r>
              <a:rPr lang="zh-CN" altLang="en-US" sz="3300" dirty="0">
                <a:latin typeface="+mn-ea"/>
                <a:cs typeface="+mn-ea"/>
              </a:rPr>
              <a:t>比对用户密码，查询用户余额是否充足</a:t>
            </a:r>
            <a:endParaRPr lang="zh-CN" altLang="en-US" sz="3300" dirty="0">
              <a:latin typeface="+mn-ea"/>
              <a:cs typeface="+mn-ea"/>
            </a:endParaRPr>
          </a:p>
          <a:p>
            <a:r>
              <a:rPr lang="zh-CN" altLang="en-US" sz="3300" dirty="0">
                <a:latin typeface="+mn-ea"/>
                <a:cs typeface="+mn-ea"/>
              </a:rPr>
              <a:t>向</a:t>
            </a:r>
            <a:r>
              <a:rPr lang="en-US" altLang="zh-CN" sz="3300" dirty="0" err="1">
                <a:latin typeface="+mn-ea"/>
                <a:cs typeface="+mn-ea"/>
              </a:rPr>
              <a:t>new_order_detail</a:t>
            </a:r>
            <a:r>
              <a:rPr lang="zh-CN" altLang="en-US" sz="3300" dirty="0">
                <a:latin typeface="+mn-ea"/>
                <a:cs typeface="+mn-ea"/>
              </a:rPr>
              <a:t>表插入订单信息（订单号，购买书籍信息，买家卖家信息</a:t>
            </a:r>
            <a:endParaRPr lang="zh-CN" altLang="en-US" sz="3300" dirty="0">
              <a:latin typeface="+mn-ea"/>
              <a:cs typeface="+mn-ea"/>
            </a:endParaRPr>
          </a:p>
          <a:p>
            <a:r>
              <a:rPr lang="en-US" altLang="zh-CN" sz="3300" dirty="0" err="1">
                <a:latin typeface="+mn-ea"/>
                <a:cs typeface="+mn-ea"/>
              </a:rPr>
              <a:t>记录下单时间，将订单信息插入new_order_unpaid</a:t>
            </a:r>
            <a:endParaRPr lang="en-US" altLang="zh-CN" sz="3300" dirty="0">
              <a:latin typeface="+mn-ea"/>
              <a:cs typeface="+mn-ea"/>
            </a:endParaRPr>
          </a:p>
          <a:p>
            <a:pPr marL="0" indent="0">
              <a:buNone/>
            </a:pPr>
            <a:endParaRPr lang="zh-CN" altLang="en-US" sz="3600" dirty="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3600" dirty="0">
                <a:latin typeface="+mn-ea"/>
                <a:cs typeface="+mn-ea"/>
              </a:rPr>
              <a:t>性能分析</a:t>
            </a:r>
            <a:endParaRPr lang="zh-CN" altLang="en-US" sz="3600" dirty="0">
              <a:latin typeface="+mn-ea"/>
              <a:cs typeface="+mn-ea"/>
            </a:endParaRPr>
          </a:p>
          <a:p>
            <a:r>
              <a:rPr lang="zh-CN" altLang="en-US" dirty="0">
                <a:latin typeface="+mn-ea"/>
                <a:cs typeface="+mn-ea"/>
              </a:rPr>
              <a:t>new_order_unpaid表一次根据主键order_id查询，一次删除</a:t>
            </a:r>
            <a:endParaRPr lang="zh-CN" altLang="en-US" dirty="0">
              <a:latin typeface="+mn-ea"/>
              <a:cs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  <a:cs typeface="+mn-ea"/>
              </a:rPr>
              <a:t>user表两次根据主键user_id查询，两次更新（一次买家、一次卖家）new_order_undelivered表一次插入。</a:t>
            </a:r>
            <a:endParaRPr lang="zh-CN" altLang="en-US" dirty="0"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42002" y="119607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/>
              <a:t>支付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6506"/>
            <a:ext cx="10515600" cy="1325563"/>
          </a:xfrm>
        </p:spPr>
        <p:txBody>
          <a:bodyPr/>
          <a:lstStyle/>
          <a:p>
            <a:r>
              <a:rPr lang="zh-CN" altLang="en-US" dirty="0"/>
              <a:t>后续功能</a:t>
            </a:r>
            <a:r>
              <a:rPr lang="en-US" altLang="zh-CN" dirty="0"/>
              <a:t>———</a:t>
            </a:r>
            <a:r>
              <a:rPr lang="zh-CN" altLang="en-US" dirty="0"/>
              <a:t>发货</a:t>
            </a:r>
            <a:r>
              <a:rPr lang="en-US" altLang="zh-CN" dirty="0"/>
              <a:t>-&gt;</a:t>
            </a:r>
            <a:r>
              <a:rPr lang="zh-CN" altLang="en-US" dirty="0"/>
              <a:t>收货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7925" y="1323975"/>
            <a:ext cx="5419725" cy="5178155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买家收货</a:t>
            </a:r>
            <a:r>
              <a:rPr lang="en-US" altLang="zh-CN" sz="1800" b="1" dirty="0" err="1">
                <a:latin typeface="+mn-ea"/>
              </a:rPr>
              <a:t>receive_book</a:t>
            </a:r>
            <a:endParaRPr lang="en-US" altLang="zh-CN" sz="1800" b="1" dirty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功能实现：</a:t>
            </a:r>
            <a:endParaRPr lang="en-US" altLang="zh-CN" sz="1800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sz="1800" dirty="0">
                <a:latin typeface="+mn-ea"/>
              </a:rPr>
              <a:t>保证传入的参数</a:t>
            </a:r>
            <a:r>
              <a:rPr lang="en-US" altLang="zh-CN" sz="1800" dirty="0" err="1">
                <a:latin typeface="+mn-ea"/>
              </a:rPr>
              <a:t>user_id</a:t>
            </a:r>
            <a:r>
              <a:rPr lang="zh-CN" altLang="en-US" sz="1800" dirty="0">
                <a:latin typeface="+mn-ea"/>
              </a:rPr>
              <a:t>和</a:t>
            </a:r>
            <a:r>
              <a:rPr lang="en-US" altLang="zh-CN" sz="1800" dirty="0" err="1">
                <a:latin typeface="+mn-ea"/>
              </a:rPr>
              <a:t>order_id</a:t>
            </a:r>
            <a:r>
              <a:rPr lang="zh-CN" altLang="en-US" sz="1800" dirty="0">
                <a:latin typeface="+mn-ea"/>
              </a:rPr>
              <a:t>在数据库中存在</a:t>
            </a:r>
            <a:endParaRPr lang="en-US" altLang="zh-CN" sz="1800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sz="1800" dirty="0">
                <a:latin typeface="+mn-ea"/>
              </a:rPr>
              <a:t>若订单存在，买家存在且匹配，在待收货表</a:t>
            </a:r>
            <a:r>
              <a:rPr lang="en-US" altLang="zh-CN" sz="1800" dirty="0" err="1">
                <a:latin typeface="+mn-ea"/>
              </a:rPr>
              <a:t>new_order_unreceived</a:t>
            </a:r>
            <a:r>
              <a:rPr lang="zh-CN" altLang="en-US" sz="1800" dirty="0">
                <a:latin typeface="+mn-ea"/>
              </a:rPr>
              <a:t>中添加买家收货的时间。</a:t>
            </a: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性能分析：​		</a:t>
            </a: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latin typeface="+mn-ea"/>
              </a:rPr>
              <a:t>usr</a:t>
            </a:r>
            <a:r>
              <a:rPr lang="zh-CN" altLang="en-US" sz="1800" dirty="0">
                <a:latin typeface="+mn-ea"/>
              </a:rPr>
              <a:t>表一次查询；​		</a:t>
            </a:r>
            <a:endParaRPr lang="en-US" altLang="zh-CN" sz="1800" dirty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latin typeface="+mn-ea"/>
              </a:rPr>
              <a:t>new_order_unreceived</a:t>
            </a:r>
            <a:r>
              <a:rPr lang="zh-CN" altLang="en-US" sz="1800" dirty="0">
                <a:latin typeface="+mn-ea"/>
              </a:rPr>
              <a:t>表一次查询，一次更新。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075" y="1314450"/>
            <a:ext cx="5419725" cy="51591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>
                <a:latin typeface="+mn-ea"/>
              </a:rPr>
              <a:t>买家收货</a:t>
            </a:r>
            <a:r>
              <a:rPr lang="en-US" altLang="zh-CN" b="1" dirty="0" err="1">
                <a:latin typeface="+mn-ea"/>
              </a:rPr>
              <a:t>receive_book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功能实现：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>
                <a:latin typeface="+mn-ea"/>
              </a:rPr>
              <a:t>保证传入的参数</a:t>
            </a:r>
            <a:r>
              <a:rPr lang="en-US" altLang="zh-CN" dirty="0" err="1">
                <a:latin typeface="+mn-ea"/>
              </a:rPr>
              <a:t>user_id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 err="1">
                <a:latin typeface="+mn-ea"/>
              </a:rPr>
              <a:t>order_id</a:t>
            </a:r>
            <a:r>
              <a:rPr lang="zh-CN" altLang="en-US" dirty="0">
                <a:latin typeface="+mn-ea"/>
              </a:rPr>
              <a:t>在数据库中存在</a:t>
            </a:r>
            <a:r>
              <a:rPr lang="en-US" altLang="zh-CN" dirty="0"/>
              <a:t>  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>
                <a:latin typeface="+mn-ea"/>
              </a:rPr>
              <a:t>若订单存在，卖家存在且匹配，</a:t>
            </a:r>
            <a:r>
              <a:rPr lang="zh-CN" altLang="en-US" dirty="0"/>
              <a:t>在待发货表</a:t>
            </a:r>
            <a:r>
              <a:rPr lang="en-US" altLang="zh-CN" dirty="0" err="1"/>
              <a:t>new_order_undelivered</a:t>
            </a:r>
            <a:r>
              <a:rPr lang="zh-CN" altLang="en-US" dirty="0"/>
              <a:t>删除该订单，在待收货表</a:t>
            </a:r>
            <a:r>
              <a:rPr lang="en-US" altLang="zh-CN" dirty="0" err="1"/>
              <a:t>new_order_unreceived</a:t>
            </a:r>
            <a:r>
              <a:rPr lang="zh-CN" altLang="en-US" dirty="0"/>
              <a:t>中添加该订单和发货时间。   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性能分析：   ​		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usr</a:t>
            </a:r>
            <a:r>
              <a:rPr lang="zh-CN" altLang="en-US" dirty="0"/>
              <a:t>表一次查询；   ​		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new_order_undelivered</a:t>
            </a:r>
            <a:r>
              <a:rPr lang="zh-CN" altLang="en-US" dirty="0"/>
              <a:t>表一次查询，一次更新。   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new_order_unreceived</a:t>
            </a:r>
            <a:r>
              <a:rPr lang="zh-CN" altLang="en-US" dirty="0"/>
              <a:t>表一次更新。</a:t>
            </a:r>
            <a:endParaRPr lang="zh-CN" altLang="en-US" dirty="0"/>
          </a:p>
        </p:txBody>
      </p:sp>
      <p:sp>
        <p:nvSpPr>
          <p:cNvPr id="8" name="箭头: 右 7"/>
          <p:cNvSpPr/>
          <p:nvPr/>
        </p:nvSpPr>
        <p:spPr>
          <a:xfrm>
            <a:off x="5686425" y="3665402"/>
            <a:ext cx="5715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  <p:bldP spid="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4816</Words>
  <Application>WPS 演示</Application>
  <PresentationFormat>宽屏</PresentationFormat>
  <Paragraphs>276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方正书宋_GBK</vt:lpstr>
      <vt:lpstr>Wingdings</vt:lpstr>
      <vt:lpstr>Wingdings</vt:lpstr>
      <vt:lpstr>Calibri Light</vt:lpstr>
      <vt:lpstr>Helvetica Neue</vt:lpstr>
      <vt:lpstr>宋体</vt:lpstr>
      <vt:lpstr>汉仪书宋二KW</vt:lpstr>
      <vt:lpstr>Calibri</vt:lpstr>
      <vt:lpstr>微软雅黑</vt:lpstr>
      <vt:lpstr>汉仪旗黑</vt:lpstr>
      <vt:lpstr>Arial Unicode MS</vt:lpstr>
      <vt:lpstr>Office 主题</vt:lpstr>
      <vt:lpstr>bookstore系统的设计与实现</vt:lpstr>
      <vt:lpstr>数据库设计</vt:lpstr>
      <vt:lpstr>数据库设计</vt:lpstr>
      <vt:lpstr>数据库设计</vt:lpstr>
      <vt:lpstr>后端功能实现</vt:lpstr>
      <vt:lpstr>函数中包含两个事务的实现</vt:lpstr>
      <vt:lpstr>下单和支付的实现</vt:lpstr>
      <vt:lpstr>下单和支付的实现</vt:lpstr>
      <vt:lpstr>后续功能———发货-&gt;收货</vt:lpstr>
      <vt:lpstr>特色功能--查询历史订单</vt:lpstr>
      <vt:lpstr>扩展功能--手动取消订单</vt:lpstr>
      <vt:lpstr>扩展功能—自动取消订单</vt:lpstr>
      <vt:lpstr>PowerPoint 演示文稿</vt:lpstr>
      <vt:lpstr>扩展功能—自动取消订单</vt:lpstr>
      <vt:lpstr>扩展功能—自动取消订单</vt:lpstr>
      <vt:lpstr>PowerPoint 演示文稿</vt:lpstr>
      <vt:lpstr>搜索</vt:lpstr>
      <vt:lpstr>基本表结构实现1.0</vt:lpstr>
      <vt:lpstr>搜索功能实现(1) like关键字模糊查询--B-treeIndex</vt:lpstr>
      <vt:lpstr>搜索功能实现(1) like关键字模糊查询--B-treeIndex</vt:lpstr>
      <vt:lpstr>搜索功能实现(2) 从like到GIN-index：PSQLTEXT全文搜索</vt:lpstr>
      <vt:lpstr>基本表结构实现2.0</vt:lpstr>
      <vt:lpstr>搜索功能实现(3) GIN-index构建的依赖-中文分词</vt:lpstr>
      <vt:lpstr>PowerPoint 演示文稿</vt:lpstr>
      <vt:lpstr>PowerPoint 演示文稿</vt:lpstr>
      <vt:lpstr>PowerPoint 演示文稿</vt:lpstr>
      <vt:lpstr>PowerPoint 演示文稿</vt:lpstr>
      <vt:lpstr>测试结果</vt:lpstr>
      <vt:lpstr>覆盖率</vt:lpstr>
      <vt:lpstr>吞吐量&amp;延迟 </vt:lpstr>
      <vt:lpstr>开发流程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chixinning</dc:creator>
  <cp:lastModifiedBy>chixinning</cp:lastModifiedBy>
  <cp:revision>68</cp:revision>
  <dcterms:created xsi:type="dcterms:W3CDTF">2021-01-12T15:49:42Z</dcterms:created>
  <dcterms:modified xsi:type="dcterms:W3CDTF">2021-01-12T15:49:42Z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